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Montserrat SemiBold"/>
      <p:regular r:id="rId20"/>
      <p:bold r:id="rId21"/>
      <p:italic r:id="rId22"/>
      <p:boldItalic r:id="rId23"/>
    </p:embeddedFon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Montserrat Light"/>
      <p:regular r:id="rId36"/>
      <p:bold r:id="rId37"/>
      <p:italic r:id="rId38"/>
      <p:boldItalic r:id="rId39"/>
    </p:embeddedFont>
    <p:embeddedFont>
      <p:font typeface="Montserrat ExtraBold"/>
      <p:bold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Bold-bold.fntdata"/><Relationship Id="rId20" Type="http://schemas.openxmlformats.org/officeDocument/2006/relationships/font" Target="fonts/MontserratSemiBold-regular.fntdata"/><Relationship Id="rId41" Type="http://schemas.openxmlformats.org/officeDocument/2006/relationships/font" Target="fonts/MontserratExtraBold-boldItalic.fntdata"/><Relationship Id="rId22" Type="http://schemas.openxmlformats.org/officeDocument/2006/relationships/font" Target="fonts/MontserratSemiBold-italic.fntdata"/><Relationship Id="rId21" Type="http://schemas.openxmlformats.org/officeDocument/2006/relationships/font" Target="fonts/MontserratSemiBold-bold.fntdata"/><Relationship Id="rId24" Type="http://schemas.openxmlformats.org/officeDocument/2006/relationships/font" Target="fonts/Roboto-regular.fntdata"/><Relationship Id="rId23" Type="http://schemas.openxmlformats.org/officeDocument/2006/relationships/font" Target="fonts/MontserratSemiBold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5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4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7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9.xml"/><Relationship Id="rId37" Type="http://schemas.openxmlformats.org/officeDocument/2006/relationships/font" Target="fonts/MontserratLigh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Ligh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1e1431415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c1e1431415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21290821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c21290821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c21290821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c21290821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c21290821a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c21290821a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c3e70c20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c3e70c20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c21290821a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c21290821a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c1e1431415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c1e1431415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c21290821a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c21290821a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c3e70c202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c3e70c202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f25431a0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8f25431a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3e70c202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c3e70c202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c1e1431415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c1e1431415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0202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</p:sldLayoutIdLst>
  <p:transition spd="med">
    <p:push dir="r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28.png"/><Relationship Id="rId5" Type="http://schemas.openxmlformats.org/officeDocument/2006/relationships/image" Target="../media/image3.png"/><Relationship Id="rId6" Type="http://schemas.openxmlformats.org/officeDocument/2006/relationships/hyperlink" Target="https://l.wolfskillmarketing.ru/prerecording?ysclid=ltwcp9ohfk190794750" TargetMode="External"/><Relationship Id="rId7" Type="http://schemas.openxmlformats.org/officeDocument/2006/relationships/hyperlink" Target="https://l.wolfskillmarketing.ru/prerecording?ysclid=ltwcp9ohfk190794750" TargetMode="External"/><Relationship Id="rId8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20.png"/><Relationship Id="rId5" Type="http://schemas.openxmlformats.org/officeDocument/2006/relationships/image" Target="../media/image6.png"/><Relationship Id="rId6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33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hyperlink" Target="https://skillbox.ru/media/marketing/instruktsiya-kak-nastroit-effektivnuyu-reklamu-vo-vkontakte-za-60-minut/?ysclid=ltwal46szt147205076" TargetMode="External"/><Relationship Id="rId7" Type="http://schemas.openxmlformats.org/officeDocument/2006/relationships/hyperlink" Target="https://skillbox.ru/media/marketing/instruktsiya-kak-nastroit-effektivnuyu-reklamu-vo-vkontakte-za-60-minut/?ysclid=ltwal46szt147205076" TargetMode="External"/><Relationship Id="rId8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5" Type="http://schemas.openxmlformats.org/officeDocument/2006/relationships/image" Target="../media/image20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6.png"/><Relationship Id="rId7" Type="http://schemas.openxmlformats.org/officeDocument/2006/relationships/image" Target="../media/image18.png"/><Relationship Id="rId8" Type="http://schemas.openxmlformats.org/officeDocument/2006/relationships/image" Target="../media/image2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62275"/>
            <a:ext cx="1350050" cy="6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5"/>
          <p:cNvPicPr preferRelativeResize="0"/>
          <p:nvPr/>
        </p:nvPicPr>
        <p:blipFill>
          <a:blip r:embed="rId4">
            <a:alphaModFix amt="7000"/>
          </a:blip>
          <a:stretch>
            <a:fillRect/>
          </a:stretch>
        </p:blipFill>
        <p:spPr>
          <a:xfrm>
            <a:off x="1862800" y="88834"/>
            <a:ext cx="5228150" cy="178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 rot="-10799972">
            <a:off x="1712100" y="875403"/>
            <a:ext cx="7431900" cy="1697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5"/>
          <p:cNvSpPr txBox="1"/>
          <p:nvPr>
            <p:ph type="ctrTitle"/>
          </p:nvPr>
        </p:nvSpPr>
        <p:spPr>
          <a:xfrm>
            <a:off x="360000" y="1077763"/>
            <a:ext cx="8784000" cy="1293000"/>
          </a:xfrm>
          <a:prstGeom prst="rect">
            <a:avLst/>
          </a:prstGeom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ВВЕДЕНИЕ В</a:t>
            </a:r>
            <a:r>
              <a:rPr lang="ru" sz="36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 SEO</a:t>
            </a:r>
            <a:endParaRPr sz="36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CDEC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И ОПРЕДЕЛЕНИЕ СПРОСА</a:t>
            </a:r>
            <a:endParaRPr sz="3600">
              <a:solidFill>
                <a:srgbClr val="CDEC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03" name="Google Shape;103;p25"/>
          <p:cNvSpPr txBox="1"/>
          <p:nvPr>
            <p:ph idx="1" type="subTitle"/>
          </p:nvPr>
        </p:nvSpPr>
        <p:spPr>
          <a:xfrm>
            <a:off x="360000" y="2718450"/>
            <a:ext cx="8429700" cy="527400"/>
          </a:xfrm>
          <a:prstGeom prst="rect">
            <a:avLst/>
          </a:prstGeom>
        </p:spPr>
        <p:txBody>
          <a:bodyPr anchorCtr="0" anchor="t" bIns="91425" lIns="1620000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lang="ru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START В SEO ДЛЯ ИНФОБИЗНЕСА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04" name="Google Shape;104;p25"/>
          <p:cNvSpPr txBox="1"/>
          <p:nvPr>
            <p:ph idx="1" type="subTitle"/>
          </p:nvPr>
        </p:nvSpPr>
        <p:spPr>
          <a:xfrm rot="-612">
            <a:off x="1661750" y="3319818"/>
            <a:ext cx="33687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SEO-продвижение</a:t>
            </a:r>
            <a:endParaRPr sz="2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5"/>
          <p:cNvSpPr txBox="1"/>
          <p:nvPr>
            <p:ph idx="1" type="subTitle"/>
          </p:nvPr>
        </p:nvSpPr>
        <p:spPr>
          <a:xfrm>
            <a:off x="5112513" y="3319650"/>
            <a:ext cx="24672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поисковые системы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 rot="1225">
            <a:off x="2134024" y="3933875"/>
            <a:ext cx="33687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факторы ранжирования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25"/>
          <p:cNvPicPr preferRelativeResize="0"/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 rot="-564399">
            <a:off x="1276931" y="2237543"/>
            <a:ext cx="575895" cy="72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idx="1" type="subTitle"/>
          </p:nvPr>
        </p:nvSpPr>
        <p:spPr>
          <a:xfrm>
            <a:off x="5590088" y="3933875"/>
            <a:ext cx="2467200" cy="4155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0000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анализ спроса</a:t>
            </a:r>
            <a:endParaRPr sz="1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4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722700"/>
            <a:ext cx="3711676" cy="3530851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pic>
        <p:nvPicPr>
          <p:cNvPr id="236" name="Google Shape;236;p34"/>
          <p:cNvPicPr preferRelativeResize="0"/>
          <p:nvPr/>
        </p:nvPicPr>
        <p:blipFill rotWithShape="1">
          <a:blip r:embed="rId5">
            <a:alphaModFix/>
          </a:blip>
          <a:srcRect b="20140" l="0" r="45054" t="0"/>
          <a:stretch/>
        </p:blipFill>
        <p:spPr>
          <a:xfrm rot="16">
            <a:off x="604275" y="3059158"/>
            <a:ext cx="3267302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4"/>
          <p:cNvSpPr txBox="1"/>
          <p:nvPr>
            <p:ph idx="4294967295" type="subTitle"/>
          </p:nvPr>
        </p:nvSpPr>
        <p:spPr>
          <a:xfrm>
            <a:off x="410075" y="2047100"/>
            <a:ext cx="3711600" cy="6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1000"/>
              </a:spcAft>
              <a:buClr>
                <a:schemeClr val="lt1"/>
              </a:buClr>
              <a:buSzPts val="1400"/>
              <a:buFont typeface="Montserrat"/>
              <a:buChar char="-"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Топ-5 в поисковой выдаче по запросу «анкета предзаписи»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34"/>
          <p:cNvSpPr txBox="1"/>
          <p:nvPr/>
        </p:nvSpPr>
        <p:spPr>
          <a:xfrm>
            <a:off x="541575" y="1402925"/>
            <a:ext cx="333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ru" sz="2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КЕЙС КЛИЕНТА</a:t>
            </a:r>
            <a:endParaRPr b="1" sz="2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9" name="Google Shape;239;p34">
            <a:hlinkClick r:id="rId6"/>
          </p:cNvPr>
          <p:cNvSpPr/>
          <p:nvPr/>
        </p:nvSpPr>
        <p:spPr>
          <a:xfrm>
            <a:off x="604275" y="3059150"/>
            <a:ext cx="32673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клик-клак, здесь статья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40" name="Google Shape;240;p34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54025" y="3371875"/>
            <a:ext cx="368700" cy="3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 rotWithShape="1">
          <a:blip r:embed="rId4">
            <a:alphaModFix/>
          </a:blip>
          <a:srcRect b="0" l="0" r="44515" t="0"/>
          <a:stretch/>
        </p:blipFill>
        <p:spPr>
          <a:xfrm>
            <a:off x="4572000" y="722700"/>
            <a:ext cx="3162950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 rotWithShape="1">
          <a:blip r:embed="rId4">
            <a:alphaModFix/>
          </a:blip>
          <a:srcRect b="0" l="64873" r="783" t="0"/>
          <a:stretch/>
        </p:blipFill>
        <p:spPr>
          <a:xfrm>
            <a:off x="6325925" y="722700"/>
            <a:ext cx="1957748" cy="3499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 rotWithShape="1">
          <a:blip r:embed="rId9">
            <a:alphaModFix/>
          </a:blip>
          <a:srcRect b="8537" l="0" r="40578" t="13562"/>
          <a:stretch/>
        </p:blipFill>
        <p:spPr>
          <a:xfrm>
            <a:off x="4572000" y="1263100"/>
            <a:ext cx="3711676" cy="303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5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ДОМАШНЕЕ ЗАДАНИЕ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grpSp>
        <p:nvGrpSpPr>
          <p:cNvPr id="251" name="Google Shape;251;p35"/>
          <p:cNvGrpSpPr/>
          <p:nvPr/>
        </p:nvGrpSpPr>
        <p:grpSpPr>
          <a:xfrm>
            <a:off x="607300" y="948838"/>
            <a:ext cx="6119750" cy="648000"/>
            <a:chOff x="607300" y="948838"/>
            <a:chExt cx="6119750" cy="648000"/>
          </a:xfrm>
        </p:grpSpPr>
        <p:pic>
          <p:nvPicPr>
            <p:cNvPr id="252" name="Google Shape;252;p35"/>
            <p:cNvPicPr preferRelativeResize="0"/>
            <p:nvPr/>
          </p:nvPicPr>
          <p:blipFill rotWithShape="1">
            <a:blip r:embed="rId5">
              <a:alphaModFix amt="50000"/>
            </a:blip>
            <a:srcRect b="-3263" l="0" r="0" t="0"/>
            <a:stretch/>
          </p:blipFill>
          <p:spPr>
            <a:xfrm>
              <a:off x="607300" y="948838"/>
              <a:ext cx="521350" cy="369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5"/>
            <p:cNvSpPr txBox="1"/>
            <p:nvPr/>
          </p:nvSpPr>
          <p:spPr>
            <a:xfrm>
              <a:off x="1117950" y="948838"/>
              <a:ext cx="5609100" cy="6480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Создайте аккаунт в Яндекс.Почта, чтобы воспользоваться инструментом Вордстат</a:t>
              </a:r>
              <a:endParaRPr sz="1200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54" name="Google Shape;254;p35"/>
          <p:cNvGrpSpPr/>
          <p:nvPr/>
        </p:nvGrpSpPr>
        <p:grpSpPr>
          <a:xfrm>
            <a:off x="637092" y="2896050"/>
            <a:ext cx="6089908" cy="877800"/>
            <a:chOff x="637092" y="3247050"/>
            <a:chExt cx="6089908" cy="877800"/>
          </a:xfrm>
        </p:grpSpPr>
        <p:pic>
          <p:nvPicPr>
            <p:cNvPr id="255" name="Google Shape;255;p35"/>
            <p:cNvPicPr preferRelativeResize="0"/>
            <p:nvPr/>
          </p:nvPicPr>
          <p:blipFill rotWithShape="1">
            <a:blip r:embed="rId6">
              <a:alphaModFix amt="51000"/>
            </a:blip>
            <a:srcRect b="0" l="475" r="475" t="0"/>
            <a:stretch/>
          </p:blipFill>
          <p:spPr>
            <a:xfrm>
              <a:off x="637092" y="324707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35"/>
            <p:cNvSpPr txBox="1"/>
            <p:nvPr/>
          </p:nvSpPr>
          <p:spPr>
            <a:xfrm>
              <a:off x="1113400" y="3247050"/>
              <a:ext cx="5613600" cy="8778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Отправьте задание куратору, какие запросы у вас получились, чтобы он помог вам выбрать наиболее интересные с точки зрения спроса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257" name="Google Shape;257;p35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35"/>
          <p:cNvGrpSpPr/>
          <p:nvPr/>
        </p:nvGrpSpPr>
        <p:grpSpPr>
          <a:xfrm>
            <a:off x="595657" y="1754150"/>
            <a:ext cx="6131343" cy="984600"/>
            <a:chOff x="595657" y="1966638"/>
            <a:chExt cx="6131343" cy="984600"/>
          </a:xfrm>
        </p:grpSpPr>
        <p:pic>
          <p:nvPicPr>
            <p:cNvPr id="259" name="Google Shape;259;p35"/>
            <p:cNvPicPr preferRelativeResize="0"/>
            <p:nvPr/>
          </p:nvPicPr>
          <p:blipFill>
            <a:blip r:embed="rId7">
              <a:alphaModFix amt="51000"/>
            </a:blip>
            <a:stretch>
              <a:fillRect/>
            </a:stretch>
          </p:blipFill>
          <p:spPr>
            <a:xfrm>
              <a:off x="595657" y="1966645"/>
              <a:ext cx="544646" cy="312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5"/>
            <p:cNvSpPr txBox="1"/>
            <p:nvPr/>
          </p:nvSpPr>
          <p:spPr>
            <a:xfrm>
              <a:off x="1113400" y="1966638"/>
              <a:ext cx="5613600" cy="9846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Соберите ключевые запросы пользователей в вашей нише и посмотрите с помощью Вордстат, каким спросом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они пользуются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61" name="Google Shape;261;p35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36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 rot="5400039">
            <a:off x="6377357" y="2044085"/>
            <a:ext cx="4548383" cy="34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 rot="366654">
            <a:off x="7187203" y="1209888"/>
            <a:ext cx="1152468" cy="2641049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6"/>
          <p:cNvSpPr txBox="1"/>
          <p:nvPr>
            <p:ph idx="4294967295" type="ctrTitle"/>
          </p:nvPr>
        </p:nvSpPr>
        <p:spPr>
          <a:xfrm>
            <a:off x="311700" y="0"/>
            <a:ext cx="6781200" cy="9207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 УРОКЕ</a:t>
            </a:r>
            <a:endParaRPr sz="3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269" name="Google Shape;269;p36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17">
            <a:off x="-1" y="4511286"/>
            <a:ext cx="9469998" cy="349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9470000" y="3321438"/>
            <a:ext cx="289200" cy="19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1" name="Google Shape;271;p36"/>
          <p:cNvGrpSpPr/>
          <p:nvPr/>
        </p:nvGrpSpPr>
        <p:grpSpPr>
          <a:xfrm>
            <a:off x="607300" y="1260412"/>
            <a:ext cx="6147650" cy="504001"/>
            <a:chOff x="607300" y="1469924"/>
            <a:chExt cx="6147650" cy="504001"/>
          </a:xfrm>
        </p:grpSpPr>
        <p:pic>
          <p:nvPicPr>
            <p:cNvPr id="272" name="Google Shape;272;p36"/>
            <p:cNvPicPr preferRelativeResize="0"/>
            <p:nvPr/>
          </p:nvPicPr>
          <p:blipFill>
            <a:blip r:embed="rId5">
              <a:alphaModFix amt="50000"/>
            </a:blip>
            <a:stretch>
              <a:fillRect/>
            </a:stretch>
          </p:blipFill>
          <p:spPr>
            <a:xfrm>
              <a:off x="607300" y="1469924"/>
              <a:ext cx="521359" cy="3575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36"/>
            <p:cNvSpPr txBox="1"/>
            <p:nvPr/>
          </p:nvSpPr>
          <p:spPr>
            <a:xfrm>
              <a:off x="1145850" y="1469925"/>
              <a:ext cx="5609100" cy="5040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Как проанализировать контент </a:t>
              </a: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конкурентов</a:t>
              </a: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 в нише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274" name="Google Shape;274;p36"/>
          <p:cNvGrpSpPr/>
          <p:nvPr/>
        </p:nvGrpSpPr>
        <p:grpSpPr>
          <a:xfrm>
            <a:off x="595657" y="1966625"/>
            <a:ext cx="6159268" cy="831900"/>
            <a:chOff x="595657" y="2326763"/>
            <a:chExt cx="6159268" cy="831900"/>
          </a:xfrm>
        </p:grpSpPr>
        <p:pic>
          <p:nvPicPr>
            <p:cNvPr id="275" name="Google Shape;275;p36"/>
            <p:cNvPicPr preferRelativeResize="0"/>
            <p:nvPr/>
          </p:nvPicPr>
          <p:blipFill>
            <a:blip r:embed="rId6">
              <a:alphaModFix amt="51000"/>
            </a:blip>
            <a:stretch>
              <a:fillRect/>
            </a:stretch>
          </p:blipFill>
          <p:spPr>
            <a:xfrm>
              <a:off x="595657" y="2326783"/>
              <a:ext cx="544646" cy="3127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36"/>
            <p:cNvSpPr txBox="1"/>
            <p:nvPr/>
          </p:nvSpPr>
          <p:spPr>
            <a:xfrm>
              <a:off x="1145825" y="2326763"/>
              <a:ext cx="5609100" cy="8319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Как составить техническое задание для создания SEO-оптимизированного текста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50" y="179850"/>
            <a:ext cx="8765899" cy="472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7"/>
          <p:cNvPicPr preferRelativeResize="0"/>
          <p:nvPr/>
        </p:nvPicPr>
        <p:blipFill>
          <a:blip r:embed="rId4">
            <a:alphaModFix amt="11000"/>
          </a:blip>
          <a:stretch>
            <a:fillRect/>
          </a:stretch>
        </p:blipFill>
        <p:spPr>
          <a:xfrm rot="366658">
            <a:off x="144250" y="2203829"/>
            <a:ext cx="1210675" cy="2774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>
            <p:ph idx="4294967295" type="ctrTitle"/>
          </p:nvPr>
        </p:nvSpPr>
        <p:spPr>
          <a:xfrm>
            <a:off x="311700" y="317525"/>
            <a:ext cx="6117600" cy="1596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ДО ВСТРЕЧИ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 СЛЕДУЮЩЕМ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УРОКЕ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 b="64853" l="0" r="33717" t="0"/>
          <a:stretch/>
        </p:blipFill>
        <p:spPr>
          <a:xfrm>
            <a:off x="17913" y="1988199"/>
            <a:ext cx="9144001" cy="3284650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grpSp>
        <p:nvGrpSpPr>
          <p:cNvPr id="114" name="Google Shape;114;p26"/>
          <p:cNvGrpSpPr/>
          <p:nvPr/>
        </p:nvGrpSpPr>
        <p:grpSpPr>
          <a:xfrm>
            <a:off x="-70637" y="1988166"/>
            <a:ext cx="4413887" cy="2827717"/>
            <a:chOff x="0" y="1858825"/>
            <a:chExt cx="4256400" cy="2726824"/>
          </a:xfrm>
        </p:grpSpPr>
        <p:pic>
          <p:nvPicPr>
            <p:cNvPr id="115" name="Google Shape;115;p26"/>
            <p:cNvPicPr preferRelativeResize="0"/>
            <p:nvPr/>
          </p:nvPicPr>
          <p:blipFill rotWithShape="1">
            <a:blip r:embed="rId3">
              <a:alphaModFix/>
            </a:blip>
            <a:srcRect b="34614" l="0" r="33717" t="0"/>
            <a:stretch/>
          </p:blipFill>
          <p:spPr>
            <a:xfrm>
              <a:off x="0" y="1858825"/>
              <a:ext cx="4080474" cy="2726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26"/>
            <p:cNvPicPr preferRelativeResize="0"/>
            <p:nvPr/>
          </p:nvPicPr>
          <p:blipFill rotWithShape="1">
            <a:blip r:embed="rId3">
              <a:alphaModFix/>
            </a:blip>
            <a:srcRect b="34614" l="88367" r="0" t="0"/>
            <a:stretch/>
          </p:blipFill>
          <p:spPr>
            <a:xfrm>
              <a:off x="3540273" y="1858825"/>
              <a:ext cx="716126" cy="2726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7" name="Google Shape;117;p26"/>
          <p:cNvSpPr txBox="1"/>
          <p:nvPr/>
        </p:nvSpPr>
        <p:spPr>
          <a:xfrm>
            <a:off x="585275" y="1123300"/>
            <a:ext cx="8233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SEO (поисковая оптимизация)</a:t>
            </a: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способ создания и оптимизации контента, чтобы он был более заметным для пользователей в поисковых системах, таких как Яндекс и Google</a:t>
            </a:r>
            <a:endParaRPr sz="1600">
              <a:solidFill>
                <a:schemeClr val="lt1"/>
              </a:solidFill>
            </a:endParaRPr>
          </a:p>
        </p:txBody>
      </p:sp>
      <p:pic>
        <p:nvPicPr>
          <p:cNvPr id="118" name="Google Shape;11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ЧТО ТАКОЕ SEO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20" name="Google Shape;120;p26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 flipH="1" rot="-41">
            <a:off x="4687377" y="3488711"/>
            <a:ext cx="3007964" cy="654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6"/>
          <p:cNvSpPr txBox="1"/>
          <p:nvPr>
            <p:ph type="title"/>
          </p:nvPr>
        </p:nvSpPr>
        <p:spPr>
          <a:xfrm>
            <a:off x="5527591" y="3608325"/>
            <a:ext cx="324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400">
                <a:latin typeface="Montserrat"/>
                <a:ea typeface="Montserrat"/>
                <a:cs typeface="Montserrat"/>
                <a:sym typeface="Montserrat"/>
              </a:rPr>
              <a:t>ну это же круто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" name="Google Shape;122;p26"/>
          <p:cNvPicPr preferRelativeResize="0"/>
          <p:nvPr/>
        </p:nvPicPr>
        <p:blipFill rotWithShape="1">
          <a:blip r:embed="rId5">
            <a:alphaModFix/>
          </a:blip>
          <a:srcRect b="16191" l="0" r="26804" t="13956"/>
          <a:stretch/>
        </p:blipFill>
        <p:spPr>
          <a:xfrm>
            <a:off x="-70662" y="2640100"/>
            <a:ext cx="4413952" cy="26327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26"/>
          <p:cNvGrpSpPr/>
          <p:nvPr/>
        </p:nvGrpSpPr>
        <p:grpSpPr>
          <a:xfrm>
            <a:off x="4343022" y="2013889"/>
            <a:ext cx="4907471" cy="2742836"/>
            <a:chOff x="4325668" y="1745313"/>
            <a:chExt cx="4818332" cy="2692751"/>
          </a:xfrm>
        </p:grpSpPr>
        <p:pic>
          <p:nvPicPr>
            <p:cNvPr id="124" name="Google Shape;124;p26"/>
            <p:cNvPicPr preferRelativeResize="0"/>
            <p:nvPr/>
          </p:nvPicPr>
          <p:blipFill rotWithShape="1">
            <a:blip r:embed="rId3">
              <a:alphaModFix/>
            </a:blip>
            <a:srcRect b="34613" l="83340" r="0" t="819"/>
            <a:stretch/>
          </p:blipFill>
          <p:spPr>
            <a:xfrm>
              <a:off x="8118399" y="1745325"/>
              <a:ext cx="1025601" cy="269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25;p26"/>
            <p:cNvPicPr preferRelativeResize="0"/>
            <p:nvPr/>
          </p:nvPicPr>
          <p:blipFill rotWithShape="1">
            <a:blip r:embed="rId3">
              <a:alphaModFix/>
            </a:blip>
            <a:srcRect b="34613" l="0" r="33364" t="819"/>
            <a:stretch/>
          </p:blipFill>
          <p:spPr>
            <a:xfrm>
              <a:off x="4325668" y="1745313"/>
              <a:ext cx="4102199" cy="26927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6"/>
          <p:cNvSpPr/>
          <p:nvPr/>
        </p:nvSpPr>
        <p:spPr>
          <a:xfrm>
            <a:off x="617638" y="3833525"/>
            <a:ext cx="2528400" cy="654300"/>
          </a:xfrm>
          <a:prstGeom prst="rect">
            <a:avLst/>
          </a:prstGeom>
          <a:noFill/>
          <a:ln cap="flat" cmpd="sng" w="19050">
            <a:solidFill>
              <a:srgbClr val="D2E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7" name="Google Shape;127;p26"/>
          <p:cNvPicPr preferRelativeResize="0"/>
          <p:nvPr/>
        </p:nvPicPr>
        <p:blipFill rotWithShape="1">
          <a:blip r:embed="rId6">
            <a:alphaModFix amt="60000"/>
          </a:blip>
          <a:srcRect b="12264" l="0" r="13554" t="13540"/>
          <a:stretch/>
        </p:blipFill>
        <p:spPr>
          <a:xfrm>
            <a:off x="4343013" y="2640100"/>
            <a:ext cx="4907474" cy="263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6"/>
          <p:cNvSpPr/>
          <p:nvPr/>
        </p:nvSpPr>
        <p:spPr>
          <a:xfrm>
            <a:off x="4687376" y="4487825"/>
            <a:ext cx="2648100" cy="520800"/>
          </a:xfrm>
          <a:prstGeom prst="rect">
            <a:avLst/>
          </a:prstGeom>
          <a:noFill/>
          <a:ln cap="flat" cmpd="sng" w="19050">
            <a:solidFill>
              <a:srgbClr val="D2E9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6"/>
          <p:cNvPicPr preferRelativeResize="0"/>
          <p:nvPr/>
        </p:nvPicPr>
        <p:blipFill>
          <a:blip r:embed="rId4">
            <a:alphaModFix amt="89000"/>
          </a:blip>
          <a:stretch>
            <a:fillRect/>
          </a:stretch>
        </p:blipFill>
        <p:spPr>
          <a:xfrm flipH="1" rot="-41">
            <a:off x="4357061" y="3540095"/>
            <a:ext cx="3454126" cy="71756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6"/>
          <p:cNvSpPr txBox="1"/>
          <p:nvPr/>
        </p:nvSpPr>
        <p:spPr>
          <a:xfrm>
            <a:off x="4026689" y="3557090"/>
            <a:ext cx="3717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1620000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теперь обо мне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все знают</a:t>
            </a:r>
            <a:endParaRPr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40000" y="2789263"/>
            <a:ext cx="2742826" cy="27428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3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3704" y="1441250"/>
            <a:ext cx="5700622" cy="3499874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13140000" dist="95250">
              <a:srgbClr val="FECCCC">
                <a:alpha val="41000"/>
              </a:srgbClr>
            </a:outerShdw>
          </a:effectLst>
        </p:spPr>
      </p:pic>
      <p:sp>
        <p:nvSpPr>
          <p:cNvPr id="137" name="Google Shape;137;p27"/>
          <p:cNvSpPr txBox="1"/>
          <p:nvPr>
            <p:ph idx="4294967295" type="subTitle"/>
          </p:nvPr>
        </p:nvSpPr>
        <p:spPr>
          <a:xfrm>
            <a:off x="1683900" y="1010150"/>
            <a:ext cx="57762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Пример SEO-продвижения у Skillbox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39977">
            <a:off x="-56508" y="196658"/>
            <a:ext cx="9469991" cy="509483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7"/>
          <p:cNvSpPr txBox="1"/>
          <p:nvPr/>
        </p:nvSpPr>
        <p:spPr>
          <a:xfrm rot="-241419">
            <a:off x="332901" y="189457"/>
            <a:ext cx="8478197" cy="523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КАК РАБОТАЕТ SEO</a:t>
            </a:r>
            <a:endParaRPr sz="24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40" name="Google Shape;140;p27"/>
          <p:cNvPicPr preferRelativeResize="0"/>
          <p:nvPr/>
        </p:nvPicPr>
        <p:blipFill rotWithShape="1">
          <a:blip r:embed="rId5">
            <a:alphaModFix/>
          </a:blip>
          <a:srcRect b="2774" l="0" r="0" t="13640"/>
          <a:stretch/>
        </p:blipFill>
        <p:spPr>
          <a:xfrm>
            <a:off x="1733700" y="1971575"/>
            <a:ext cx="5700625" cy="29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>
            <a:hlinkClick r:id="rId6"/>
          </p:cNvPr>
          <p:cNvSpPr/>
          <p:nvPr/>
        </p:nvSpPr>
        <p:spPr>
          <a:xfrm>
            <a:off x="2022825" y="2374975"/>
            <a:ext cx="2749500" cy="531600"/>
          </a:xfrm>
          <a:prstGeom prst="rect">
            <a:avLst/>
          </a:prstGeom>
          <a:noFill/>
          <a:ln cap="flat" cmpd="sng" w="19050">
            <a:solidFill>
              <a:srgbClr val="FDCDC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7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72325" y="2906575"/>
            <a:ext cx="368700" cy="36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8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3314577">
            <a:off x="4715556" y="1520987"/>
            <a:ext cx="6109493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8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 rot="-9848890">
            <a:off x="1605888" y="930908"/>
            <a:ext cx="9017668" cy="27240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 txBox="1"/>
          <p:nvPr/>
        </p:nvSpPr>
        <p:spPr>
          <a:xfrm>
            <a:off x="311700" y="0"/>
            <a:ext cx="77202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алгоритмы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ПОИСКОВЫХ СИСТЕМ</a:t>
            </a:r>
            <a:endParaRPr sz="4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8375" y="1993425"/>
            <a:ext cx="5573351" cy="204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8"/>
          <p:cNvSpPr txBox="1"/>
          <p:nvPr>
            <p:ph idx="4294967295" type="body"/>
          </p:nvPr>
        </p:nvSpPr>
        <p:spPr>
          <a:xfrm>
            <a:off x="2755600" y="2234913"/>
            <a:ext cx="4909200" cy="15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Для 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продвижения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инфопродукта важно понимать, как работают поисковые системы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Эти системы используют специальные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алгоритмы, которые ищут информацию 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сортируют ее по запросам пользователей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8"/>
          <p:cNvPicPr preferRelativeResize="0"/>
          <p:nvPr/>
        </p:nvPicPr>
        <p:blipFill rotWithShape="1">
          <a:blip r:embed="rId5">
            <a:alphaModFix/>
          </a:blip>
          <a:srcRect b="0" l="11550" r="13638" t="0"/>
          <a:stretch/>
        </p:blipFill>
        <p:spPr>
          <a:xfrm>
            <a:off x="-433275" y="1832000"/>
            <a:ext cx="4400149" cy="3311499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18360000" dist="1143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9"/>
          <p:cNvPicPr preferRelativeResize="0"/>
          <p:nvPr/>
        </p:nvPicPr>
        <p:blipFill rotWithShape="1">
          <a:blip r:embed="rId3">
            <a:alphaModFix amt="51000"/>
          </a:blip>
          <a:srcRect b="0" l="475" r="475" t="0"/>
          <a:stretch/>
        </p:blipFill>
        <p:spPr>
          <a:xfrm>
            <a:off x="5666129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9"/>
          <p:cNvSpPr txBox="1"/>
          <p:nvPr/>
        </p:nvSpPr>
        <p:spPr>
          <a:xfrm>
            <a:off x="5666136" y="2091750"/>
            <a:ext cx="2366700" cy="12930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Ранжирование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сортировка страниц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по релевантности запроса пользователя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9" name="Google Shape;159;p29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11712" y="1834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/>
        </p:nvSpPr>
        <p:spPr>
          <a:xfrm>
            <a:off x="311713" y="2093100"/>
            <a:ext cx="2366700" cy="13200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Сканирование</a:t>
            </a:r>
            <a:endParaRPr b="1" sz="16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процесс поиска новых страниц и проверки старых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1" name="Google Shape;161;p29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2878271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9"/>
          <p:cNvSpPr txBox="1"/>
          <p:nvPr/>
        </p:nvSpPr>
        <p:spPr>
          <a:xfrm>
            <a:off x="2878275" y="2093100"/>
            <a:ext cx="2618400" cy="13200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Индексация</a:t>
            </a:r>
            <a:endParaRPr b="1"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добавление страниц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поисковике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9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3 ШАГА АЛГОРИТМА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ПОИСКОВЫХ СИСТЕМ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64" name="Google Shape;164;p29"/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 rot="2009807">
            <a:off x="4619481" y="932263"/>
            <a:ext cx="6109495" cy="20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0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145850" y="1438774"/>
            <a:ext cx="521359" cy="357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0"/>
          <p:cNvPicPr preferRelativeResize="0"/>
          <p:nvPr/>
        </p:nvPicPr>
        <p:blipFill rotWithShape="1">
          <a:blip r:embed="rId4">
            <a:alphaModFix/>
          </a:blip>
          <a:srcRect b="20140" l="0" r="45054" t="0"/>
          <a:stretch/>
        </p:blipFill>
        <p:spPr>
          <a:xfrm rot="20">
            <a:off x="1145850" y="1745130"/>
            <a:ext cx="1785902" cy="595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26989">
            <a:off x="-81776" y="606437"/>
            <a:ext cx="9470000" cy="34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0"/>
          <p:cNvPicPr preferRelativeResize="0"/>
          <p:nvPr/>
        </p:nvPicPr>
        <p:blipFill>
          <a:blip r:embed="rId5">
            <a:alphaModFix amt="11000"/>
          </a:blip>
          <a:stretch>
            <a:fillRect/>
          </a:stretch>
        </p:blipFill>
        <p:spPr>
          <a:xfrm rot="366659">
            <a:off x="6426515" y="3713265"/>
            <a:ext cx="655871" cy="150304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30"/>
          <p:cNvSpPr txBox="1"/>
          <p:nvPr>
            <p:ph idx="4294967295" type="ctrTitle"/>
          </p:nvPr>
        </p:nvSpPr>
        <p:spPr>
          <a:xfrm rot="-241419">
            <a:off x="351126" y="526657"/>
            <a:ext cx="8478197" cy="52388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719999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rgbClr val="333333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ФАКТОРЫ РАНЖИРОВАНИЯ</a:t>
            </a:r>
            <a:endParaRPr sz="1800">
              <a:solidFill>
                <a:srgbClr val="333333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74" name="Google Shape;174;p30"/>
          <p:cNvSpPr txBox="1"/>
          <p:nvPr>
            <p:ph idx="4294967295" type="ctrTitle"/>
          </p:nvPr>
        </p:nvSpPr>
        <p:spPr>
          <a:xfrm>
            <a:off x="311700" y="0"/>
            <a:ext cx="5244300" cy="10440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ОСНОВНЫЕ</a:t>
            </a:r>
            <a:endParaRPr sz="40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75" name="Google Shape;175;p30"/>
          <p:cNvPicPr preferRelativeResize="0"/>
          <p:nvPr/>
        </p:nvPicPr>
        <p:blipFill rotWithShape="1">
          <a:blip r:embed="rId6">
            <a:alphaModFix amt="50000"/>
          </a:blip>
          <a:srcRect b="0" l="709" r="709" t="0"/>
          <a:stretch/>
        </p:blipFill>
        <p:spPr>
          <a:xfrm>
            <a:off x="2700800" y="25115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1145850" y="1744075"/>
            <a:ext cx="1785900" cy="59700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333333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Текстовые</a:t>
            </a:r>
            <a:endParaRPr>
              <a:solidFill>
                <a:srgbClr val="33333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7">
            <a:alphaModFix amt="50000"/>
          </a:blip>
          <a:srcRect b="0" l="709" r="709" t="0"/>
          <a:stretch/>
        </p:blipFill>
        <p:spPr>
          <a:xfrm>
            <a:off x="6905225" y="14499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2700800" y="2755025"/>
            <a:ext cx="3251700" cy="9276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Коммерческие или </a:t>
            </a: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«функциональные»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79" name="Google Shape;179;p30"/>
          <p:cNvGrpSpPr/>
          <p:nvPr/>
        </p:nvGrpSpPr>
        <p:grpSpPr>
          <a:xfrm>
            <a:off x="3119133" y="1459849"/>
            <a:ext cx="1785900" cy="892451"/>
            <a:chOff x="2999775" y="1634424"/>
            <a:chExt cx="1785900" cy="892451"/>
          </a:xfrm>
        </p:grpSpPr>
        <p:pic>
          <p:nvPicPr>
            <p:cNvPr id="180" name="Google Shape;180;p30"/>
            <p:cNvPicPr preferRelativeResize="0"/>
            <p:nvPr/>
          </p:nvPicPr>
          <p:blipFill>
            <a:blip r:embed="rId8">
              <a:alphaModFix amt="51000"/>
            </a:blip>
            <a:stretch>
              <a:fillRect/>
            </a:stretch>
          </p:blipFill>
          <p:spPr>
            <a:xfrm>
              <a:off x="2999775" y="163442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30"/>
            <p:cNvSpPr txBox="1"/>
            <p:nvPr/>
          </p:nvSpPr>
          <p:spPr>
            <a:xfrm>
              <a:off x="2999775" y="1872275"/>
              <a:ext cx="1785900" cy="6546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Поведенческие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pic>
        <p:nvPicPr>
          <p:cNvPr id="182" name="Google Shape;182;p30"/>
          <p:cNvPicPr preferRelativeResize="0"/>
          <p:nvPr/>
        </p:nvPicPr>
        <p:blipFill rotWithShape="1">
          <a:blip r:embed="rId9">
            <a:alphaModFix amt="50000"/>
          </a:blip>
          <a:srcRect b="2865" l="0" r="0" t="2874"/>
          <a:stretch/>
        </p:blipFill>
        <p:spPr>
          <a:xfrm>
            <a:off x="6666575" y="2506012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0"/>
          <p:cNvSpPr txBox="1"/>
          <p:nvPr/>
        </p:nvSpPr>
        <p:spPr>
          <a:xfrm>
            <a:off x="6906275" y="1686525"/>
            <a:ext cx="1883400" cy="6546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Ссылочные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4" name="Google Shape;184;p30"/>
          <p:cNvSpPr txBox="1"/>
          <p:nvPr/>
        </p:nvSpPr>
        <p:spPr>
          <a:xfrm>
            <a:off x="6140200" y="2755025"/>
            <a:ext cx="2123100" cy="9276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ru"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Хостовые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85" name="Google Shape;185;p30"/>
          <p:cNvGrpSpPr/>
          <p:nvPr/>
        </p:nvGrpSpPr>
        <p:grpSpPr>
          <a:xfrm>
            <a:off x="5032975" y="1461149"/>
            <a:ext cx="1684800" cy="891151"/>
            <a:chOff x="4915159" y="1635724"/>
            <a:chExt cx="1684800" cy="891151"/>
          </a:xfrm>
        </p:grpSpPr>
        <p:pic>
          <p:nvPicPr>
            <p:cNvPr id="186" name="Google Shape;186;p30"/>
            <p:cNvPicPr preferRelativeResize="0"/>
            <p:nvPr/>
          </p:nvPicPr>
          <p:blipFill rotWithShape="1">
            <a:blip r:embed="rId10">
              <a:alphaModFix amt="51000"/>
            </a:blip>
            <a:srcRect b="0" l="475" r="475" t="0"/>
            <a:stretch/>
          </p:blipFill>
          <p:spPr>
            <a:xfrm>
              <a:off x="4974600" y="1635724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" name="Google Shape;187;p30"/>
            <p:cNvSpPr txBox="1"/>
            <p:nvPr/>
          </p:nvSpPr>
          <p:spPr>
            <a:xfrm>
              <a:off x="4915159" y="1872275"/>
              <a:ext cx="1684800" cy="6546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Технические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grpSp>
        <p:nvGrpSpPr>
          <p:cNvPr id="188" name="Google Shape;188;p30"/>
          <p:cNvGrpSpPr/>
          <p:nvPr/>
        </p:nvGrpSpPr>
        <p:grpSpPr>
          <a:xfrm>
            <a:off x="390000" y="2511612"/>
            <a:ext cx="2123100" cy="1158563"/>
            <a:chOff x="808650" y="2524062"/>
            <a:chExt cx="2123100" cy="1158563"/>
          </a:xfrm>
        </p:grpSpPr>
        <p:pic>
          <p:nvPicPr>
            <p:cNvPr id="189" name="Google Shape;189;p30"/>
            <p:cNvPicPr preferRelativeResize="0"/>
            <p:nvPr/>
          </p:nvPicPr>
          <p:blipFill rotWithShape="1">
            <a:blip r:embed="rId11">
              <a:alphaModFix amt="51000"/>
            </a:blip>
            <a:srcRect b="0" l="475" r="475" t="0"/>
            <a:stretch/>
          </p:blipFill>
          <p:spPr>
            <a:xfrm>
              <a:off x="808650" y="2524062"/>
              <a:ext cx="544700" cy="3127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" name="Google Shape;190;p30"/>
            <p:cNvSpPr txBox="1"/>
            <p:nvPr/>
          </p:nvSpPr>
          <p:spPr>
            <a:xfrm>
              <a:off x="808650" y="2755025"/>
              <a:ext cx="2123100" cy="927600"/>
            </a:xfrm>
            <a:prstGeom prst="rect">
              <a:avLst/>
            </a:prstGeom>
            <a:solidFill>
              <a:srgbClr val="202020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00000"/>
                </a:lnSpc>
                <a:spcBef>
                  <a:spcPts val="1100"/>
                </a:spcBef>
                <a:spcAft>
                  <a:spcPts val="1100"/>
                </a:spcAft>
                <a:buNone/>
              </a:pPr>
              <a:r>
                <a:rPr lang="ru">
                  <a:solidFill>
                    <a:srgbClr val="EFEFEF"/>
                  </a:solidFill>
                  <a:latin typeface="Montserrat Light"/>
                  <a:ea typeface="Montserrat Light"/>
                  <a:cs typeface="Montserrat Light"/>
                  <a:sym typeface="Montserrat Light"/>
                </a:rPr>
                <a:t>Репутационные</a:t>
              </a:r>
              <a:endParaRPr>
                <a:solidFill>
                  <a:srgbClr val="EFEFE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191" name="Google Shape;191;p30"/>
          <p:cNvSpPr txBox="1"/>
          <p:nvPr/>
        </p:nvSpPr>
        <p:spPr>
          <a:xfrm>
            <a:off x="390000" y="3893825"/>
            <a:ext cx="82338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Знаем, как устроены поисковые системы и какие есть </a:t>
            </a:r>
            <a:endParaRPr b="1">
              <a:solidFill>
                <a:srgbClr val="D2E9F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rgbClr val="D2E9F9"/>
                </a:solidFill>
                <a:latin typeface="Montserrat"/>
                <a:ea typeface="Montserrat"/>
                <a:cs typeface="Montserrat"/>
                <a:sym typeface="Montserrat"/>
              </a:rPr>
              <a:t>факторы ранжирования, </a:t>
            </a: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значит можем влиять на них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продвигать продукт или услугу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1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1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РАБОТАЕТ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SEO-ПРОДВИЖЕНИЕ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pic>
        <p:nvPicPr>
          <p:cNvPr id="198" name="Google Shape;198;p3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311712" y="1551599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/>
        </p:nvSpPr>
        <p:spPr>
          <a:xfrm>
            <a:off x="311725" y="1810575"/>
            <a:ext cx="3466500" cy="2670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Подготовительная работа </a:t>
            </a:r>
            <a:endParaRPr sz="15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над </a:t>
            </a: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статьей</a:t>
            </a: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и ее размещением</a:t>
            </a:r>
            <a:endParaRPr sz="15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Анализ спроса в нише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Сбор ключевых слов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Формирование контент-плана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Подготовка тех.задание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Написание и публикация текста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5">
            <a:alphaModFix amt="51000"/>
          </a:blip>
          <a:stretch>
            <a:fillRect/>
          </a:stretch>
        </p:blipFill>
        <p:spPr>
          <a:xfrm>
            <a:off x="4220896" y="1572674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1"/>
          <p:cNvSpPr txBox="1"/>
          <p:nvPr/>
        </p:nvSpPr>
        <p:spPr>
          <a:xfrm>
            <a:off x="4220900" y="1810575"/>
            <a:ext cx="3596700" cy="26703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EFEFE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Продвижение статьи и проработка конверсии</a:t>
            </a:r>
            <a:endParaRPr sz="15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EFEFE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Стратегии продвижения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Оптимизация конверсии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Построение связки</a:t>
            </a:r>
            <a:endParaRPr sz="12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Montserrat"/>
              <a:buChar char="●"/>
            </a:pPr>
            <a:r>
              <a:rPr lang="ru" sz="12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Отслеживание метрик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1"/>
          <p:cNvPicPr preferRelativeResize="0"/>
          <p:nvPr/>
        </p:nvPicPr>
        <p:blipFill rotWithShape="1">
          <a:blip r:embed="rId6">
            <a:alphaModFix/>
          </a:blip>
          <a:srcRect b="20140" l="0" r="45054" t="0"/>
          <a:stretch/>
        </p:blipFill>
        <p:spPr>
          <a:xfrm rot="23">
            <a:off x="893087" y="4251658"/>
            <a:ext cx="2303770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1"/>
          <p:cNvSpPr/>
          <p:nvPr/>
        </p:nvSpPr>
        <p:spPr>
          <a:xfrm>
            <a:off x="893088" y="4251650"/>
            <a:ext cx="23037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2-4 уроки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6">
            <a:alphaModFix/>
          </a:blip>
          <a:srcRect b="20140" l="0" r="45054" t="0"/>
          <a:stretch/>
        </p:blipFill>
        <p:spPr>
          <a:xfrm rot="23">
            <a:off x="4867366" y="4251658"/>
            <a:ext cx="2303770" cy="36868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1"/>
          <p:cNvSpPr/>
          <p:nvPr/>
        </p:nvSpPr>
        <p:spPr>
          <a:xfrm>
            <a:off x="4867366" y="4251650"/>
            <a:ext cx="2303700" cy="368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5 урок</a:t>
            </a:r>
            <a:endParaRPr sz="1200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2"/>
          <p:cNvPicPr preferRelativeResize="0"/>
          <p:nvPr/>
        </p:nvPicPr>
        <p:blipFill>
          <a:blip r:embed="rId3">
            <a:alphaModFix amt="25000"/>
          </a:blip>
          <a:stretch>
            <a:fillRect/>
          </a:stretch>
        </p:blipFill>
        <p:spPr>
          <a:xfrm rot="2356603">
            <a:off x="4916981" y="1235237"/>
            <a:ext cx="6109494" cy="2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2"/>
          <p:cNvPicPr preferRelativeResize="0"/>
          <p:nvPr/>
        </p:nvPicPr>
        <p:blipFill rotWithShape="1">
          <a:blip r:embed="rId4">
            <a:alphaModFix amt="50000"/>
          </a:blip>
          <a:srcRect b="0" l="709" r="709" t="0"/>
          <a:stretch/>
        </p:blipFill>
        <p:spPr>
          <a:xfrm>
            <a:off x="311712" y="3348724"/>
            <a:ext cx="544700" cy="3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2"/>
          <p:cNvPicPr preferRelativeResize="0"/>
          <p:nvPr/>
        </p:nvPicPr>
        <p:blipFill rotWithShape="1">
          <a:blip r:embed="rId5">
            <a:alphaModFix amt="51000"/>
          </a:blip>
          <a:srcRect b="0" l="475" r="475" t="0"/>
          <a:stretch/>
        </p:blipFill>
        <p:spPr>
          <a:xfrm>
            <a:off x="5666129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/>
        </p:nvSpPr>
        <p:spPr>
          <a:xfrm>
            <a:off x="5666128" y="2091750"/>
            <a:ext cx="2916300" cy="995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Проанализировать данные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выбрать темы с наибольшим спросом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4" name="Google Shape;214;p32"/>
          <p:cNvPicPr preferRelativeResize="0"/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311712" y="1834124"/>
            <a:ext cx="521359" cy="357508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2"/>
          <p:cNvSpPr txBox="1"/>
          <p:nvPr/>
        </p:nvSpPr>
        <p:spPr>
          <a:xfrm>
            <a:off x="311725" y="2093727"/>
            <a:ext cx="2366700" cy="995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Создать аккаунт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в Яндекс.Почта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и зайти в Вордстат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6" name="Google Shape;216;p32"/>
          <p:cNvPicPr preferRelativeResize="0"/>
          <p:nvPr/>
        </p:nvPicPr>
        <p:blipFill>
          <a:blip r:embed="rId7">
            <a:alphaModFix amt="51000"/>
          </a:blip>
          <a:stretch>
            <a:fillRect/>
          </a:stretch>
        </p:blipFill>
        <p:spPr>
          <a:xfrm>
            <a:off x="2878271" y="1855199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/>
        </p:nvSpPr>
        <p:spPr>
          <a:xfrm>
            <a:off x="2878279" y="2093727"/>
            <a:ext cx="2618400" cy="9954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Собрать ключевые запросы и посмотреть спрос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 rotWithShape="1">
          <a:blip r:embed="rId8">
            <a:alphaModFix amt="51000"/>
          </a:blip>
          <a:srcRect b="0" l="475" r="475" t="0"/>
          <a:stretch/>
        </p:blipFill>
        <p:spPr>
          <a:xfrm>
            <a:off x="3117437" y="3367462"/>
            <a:ext cx="544700" cy="31275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2"/>
          <p:cNvSpPr txBox="1"/>
          <p:nvPr/>
        </p:nvSpPr>
        <p:spPr>
          <a:xfrm>
            <a:off x="311726" y="3592725"/>
            <a:ext cx="26184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Оценить трафик 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поисковых запросов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0" name="Google Shape;220;p32"/>
          <p:cNvSpPr txBox="1"/>
          <p:nvPr/>
        </p:nvSpPr>
        <p:spPr>
          <a:xfrm>
            <a:off x="3117452" y="3592725"/>
            <a:ext cx="3828600" cy="679800"/>
          </a:xfrm>
          <a:prstGeom prst="rect">
            <a:avLst/>
          </a:prstGeom>
          <a:solidFill>
            <a:srgbClr val="202020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Спрогнозировать приблизительные цифры по конверсии</a:t>
            </a:r>
            <a:endParaRPr>
              <a:solidFill>
                <a:srgbClr val="EFEFE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1" name="Google Shape;221;p32"/>
          <p:cNvSpPr txBox="1"/>
          <p:nvPr/>
        </p:nvSpPr>
        <p:spPr>
          <a:xfrm>
            <a:off x="311700" y="0"/>
            <a:ext cx="8363100" cy="15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КАК БЫСТРО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ОПРЕДЕЛИТЬ СПРОС В НИШЕ</a:t>
            </a:r>
            <a:endParaRPr sz="300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00" y="1366875"/>
            <a:ext cx="6407500" cy="2572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3"/>
          <p:cNvSpPr txBox="1"/>
          <p:nvPr>
            <p:ph idx="4294967295" type="subTitle"/>
          </p:nvPr>
        </p:nvSpPr>
        <p:spPr>
          <a:xfrm>
            <a:off x="311700" y="2906350"/>
            <a:ext cx="6069900" cy="40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С помощью Яндекс.Вордстат</a:t>
            </a:r>
            <a:endParaRPr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p33"/>
          <p:cNvSpPr txBox="1"/>
          <p:nvPr>
            <p:ph idx="4294967295" type="ctrTitle"/>
          </p:nvPr>
        </p:nvSpPr>
        <p:spPr>
          <a:xfrm>
            <a:off x="311708" y="1613350"/>
            <a:ext cx="8520600" cy="12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ДЕМОНСТРАЦИЯ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АНАЛИЗА СПРОСА</a:t>
            </a:r>
            <a:endParaRPr sz="360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